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7" r:id="rId3"/>
    <p:sldId id="276" r:id="rId4"/>
    <p:sldId id="269" r:id="rId5"/>
    <p:sldId id="268" r:id="rId6"/>
    <p:sldId id="270" r:id="rId7"/>
    <p:sldId id="274" r:id="rId8"/>
    <p:sldId id="271" r:id="rId9"/>
    <p:sldId id="275" r:id="rId10"/>
    <p:sldId id="272" r:id="rId11"/>
    <p:sldId id="273" r:id="rId12"/>
    <p:sldId id="265" r:id="rId13"/>
    <p:sldId id="262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 autoAdjust="0"/>
    <p:restoredTop sz="94660"/>
  </p:normalViewPr>
  <p:slideViewPr>
    <p:cSldViewPr snapToGrid="0">
      <p:cViewPr varScale="1">
        <p:scale>
          <a:sx n="69" d="100"/>
          <a:sy n="69" d="100"/>
        </p:scale>
        <p:origin x="4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20/01/2020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7591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20/01/2020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779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20/01/2020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8178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20/01/2020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2954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20/01/2020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3590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20/01/2020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4393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20/01/2020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828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20/01/2020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799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20/01/2020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3865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20/01/2020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9625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20/01/2020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861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2451B-073C-4FAC-8D0B-6648421A7945}" type="datetimeFigureOut">
              <a:rPr lang="fr-FR" smtClean="0"/>
              <a:t>20/01/2020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0738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60081" y="3056527"/>
            <a:ext cx="10181546" cy="1092686"/>
          </a:xfrm>
        </p:spPr>
        <p:txBody>
          <a:bodyPr>
            <a:normAutofit/>
          </a:bodyPr>
          <a:lstStyle/>
          <a:p>
            <a:pPr algn="l"/>
            <a:r>
              <a:rPr lang="fr-FR" b="1" dirty="0" smtClean="0">
                <a:solidFill>
                  <a:srgbClr val="0070C0"/>
                </a:solidFill>
              </a:rPr>
              <a:t>LP14 : Ondes acoustiques</a:t>
            </a:r>
            <a:endParaRPr lang="fr-FR" dirty="0">
              <a:solidFill>
                <a:srgbClr val="0070C0"/>
              </a:solidFill>
            </a:endParaRPr>
          </a:p>
        </p:txBody>
      </p:sp>
      <p:cxnSp>
        <p:nvCxnSpPr>
          <p:cNvPr id="4" name="Connecteur droit 3"/>
          <p:cNvCxnSpPr/>
          <p:nvPr/>
        </p:nvCxnSpPr>
        <p:spPr>
          <a:xfrm flipV="1">
            <a:off x="860080" y="4149213"/>
            <a:ext cx="10181546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87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t="7742" b="6954"/>
          <a:stretch/>
        </p:blipFill>
        <p:spPr>
          <a:xfrm>
            <a:off x="0" y="530942"/>
            <a:ext cx="12192000" cy="5850193"/>
          </a:xfrm>
          <a:prstGeom prst="rect">
            <a:avLst/>
          </a:prstGeom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Plaque de </a:t>
            </a:r>
            <a:r>
              <a:rPr lang="fr-FR" sz="3600" b="1" dirty="0" err="1" smtClean="0">
                <a:solidFill>
                  <a:srgbClr val="0070C0"/>
                </a:solidFill>
              </a:rPr>
              <a:t>Chladni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72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666" y="3959674"/>
            <a:ext cx="5684697" cy="3009545"/>
          </a:xfrm>
          <a:prstGeom prst="rect">
            <a:avLst/>
          </a:prstGeom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Plaque de </a:t>
            </a:r>
            <a:r>
              <a:rPr lang="fr-FR" sz="3600" b="1" dirty="0" err="1" smtClean="0">
                <a:solidFill>
                  <a:srgbClr val="0070C0"/>
                </a:solidFill>
              </a:rPr>
              <a:t>Chladni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890" y="911674"/>
            <a:ext cx="4876800" cy="304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ZoneTexte 8"/>
          <p:cNvSpPr txBox="1"/>
          <p:nvPr/>
        </p:nvSpPr>
        <p:spPr>
          <a:xfrm>
            <a:off x="220983" y="2204841"/>
            <a:ext cx="6159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accent1"/>
                </a:solidFill>
              </a:rPr>
              <a:t>Quelques modes observés expérimentalement :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20983" y="5233613"/>
            <a:ext cx="3113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accent1"/>
                </a:solidFill>
              </a:rPr>
              <a:t>Simulation numérique :</a:t>
            </a:r>
          </a:p>
        </p:txBody>
      </p:sp>
    </p:spTree>
    <p:extLst>
      <p:ext uri="{BB962C8B-B14F-4D97-AF65-F5344CB8AC3E}">
        <p14:creationId xmlns:p14="http://schemas.microsoft.com/office/powerpoint/2010/main" val="256033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t="6165" b="7384"/>
          <a:stretch/>
        </p:blipFill>
        <p:spPr>
          <a:xfrm>
            <a:off x="0" y="422786"/>
            <a:ext cx="12192000" cy="5928853"/>
          </a:xfrm>
          <a:prstGeom prst="rect">
            <a:avLst/>
          </a:prstGeom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Une plaque vibrante musicale : la cymbale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54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</a:t>
            </a:r>
            <a:r>
              <a:rPr lang="fr-FR" sz="3600" b="1" dirty="0" smtClean="0">
                <a:solidFill>
                  <a:srgbClr val="0070C0"/>
                </a:solidFill>
              </a:rPr>
              <a:t>Importance de la maitrise des ondes acoustiques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7" name="Connecteur droit 6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10" y="1975209"/>
            <a:ext cx="11752680" cy="3634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" name="Connecteur droit avec flèche 4"/>
          <p:cNvCxnSpPr>
            <a:stCxn id="8" idx="3"/>
          </p:cNvCxnSpPr>
          <p:nvPr/>
        </p:nvCxnSpPr>
        <p:spPr>
          <a:xfrm>
            <a:off x="10037703" y="1403969"/>
            <a:ext cx="1242915" cy="125775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6626192" y="1173136"/>
            <a:ext cx="3411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accent2"/>
                </a:solidFill>
              </a:rPr>
              <a:t>Ondes dans les caténaires</a:t>
            </a:r>
            <a:endParaRPr lang="fr-FR" sz="2400" dirty="0" smtClean="0">
              <a:solidFill>
                <a:schemeClr val="accent2"/>
              </a:solidFill>
            </a:endParaRPr>
          </a:p>
        </p:txBody>
      </p:sp>
      <p:cxnSp>
        <p:nvCxnSpPr>
          <p:cNvPr id="11" name="Connecteur droit avec flèche 10"/>
          <p:cNvCxnSpPr>
            <a:stCxn id="12" idx="3"/>
          </p:cNvCxnSpPr>
          <p:nvPr/>
        </p:nvCxnSpPr>
        <p:spPr>
          <a:xfrm>
            <a:off x="3328523" y="1403969"/>
            <a:ext cx="2121663" cy="250712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409198" y="1173136"/>
            <a:ext cx="2919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accent2"/>
                </a:solidFill>
              </a:rPr>
              <a:t>Confort des passagers</a:t>
            </a:r>
            <a:endParaRPr lang="fr-FR" sz="2400" dirty="0" smtClean="0">
              <a:solidFill>
                <a:schemeClr val="accent2"/>
              </a:solidFill>
            </a:endParaRPr>
          </a:p>
        </p:txBody>
      </p:sp>
      <p:cxnSp>
        <p:nvCxnSpPr>
          <p:cNvPr id="14" name="Connecteur droit avec flèche 13"/>
          <p:cNvCxnSpPr>
            <a:stCxn id="15" idx="3"/>
          </p:cNvCxnSpPr>
          <p:nvPr/>
        </p:nvCxnSpPr>
        <p:spPr>
          <a:xfrm flipV="1">
            <a:off x="6155028" y="4146487"/>
            <a:ext cx="2074572" cy="210614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865986" y="6021797"/>
            <a:ext cx="3289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accent2"/>
                </a:solidFill>
              </a:rPr>
              <a:t>Vibrations des structures</a:t>
            </a:r>
            <a:endParaRPr lang="fr-FR" sz="2400" dirty="0" smtClean="0">
              <a:solidFill>
                <a:schemeClr val="accent2"/>
              </a:solidFill>
            </a:endParaRPr>
          </a:p>
        </p:txBody>
      </p:sp>
      <p:cxnSp>
        <p:nvCxnSpPr>
          <p:cNvPr id="19" name="Connecteur droit avec flèche 18"/>
          <p:cNvCxnSpPr>
            <a:stCxn id="15" idx="3"/>
          </p:cNvCxnSpPr>
          <p:nvPr/>
        </p:nvCxnSpPr>
        <p:spPr>
          <a:xfrm flipV="1">
            <a:off x="6155028" y="4839057"/>
            <a:ext cx="3278683" cy="141357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31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Quelques ordres de grandeur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au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0811221"/>
                  </p:ext>
                </p:extLst>
              </p:nvPr>
            </p:nvGraphicFramePr>
            <p:xfrm>
              <a:off x="1608044" y="1283855"/>
              <a:ext cx="8975911" cy="3248391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2417795"/>
                    <a:gridCol w="1474839"/>
                    <a:gridCol w="2182761"/>
                    <a:gridCol w="2900516"/>
                  </a:tblGrid>
                  <a:tr h="529715"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𝑑𝐵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FR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2400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fr-FR" sz="2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FR" sz="24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  <m:r>
                                  <a:rPr lang="fr-FR" sz="2400" b="1" i="1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fr-FR" sz="2400" b="1" i="0" smtClean="0">
                                    <a:latin typeface="Cambria Math" panose="02040503050406030204" pitchFamily="18" charset="0"/>
                                  </a:rPr>
                                  <m:t>𝐏𝐚</m:t>
                                </m:r>
                                <m:r>
                                  <a:rPr lang="fr-FR" sz="24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fr-FR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FR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24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fr-FR" sz="2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FR" sz="24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  <m:r>
                                  <a:rPr lang="fr-FR" sz="2400" b="1" i="0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fr-FR" sz="2400" b="1" i="0" smtClean="0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  <m:r>
                                  <a:rPr lang="fr-FR" sz="2400" b="1" i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lang="fr-FR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2400" b="1" i="0" smtClean="0">
                                        <a:latin typeface="Cambria Math" panose="02040503050406030204" pitchFamily="18" charset="0"/>
                                      </a:rPr>
                                      <m:t>𝐬</m:t>
                                    </m:r>
                                  </m:e>
                                  <m:sup>
                                    <m:r>
                                      <a:rPr lang="fr-FR" sz="2400" b="1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sz="2400" b="1" i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  <m:r>
                                  <a:rPr lang="fr-FR" sz="2400" b="1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fr-FR" sz="2400" dirty="0"/>
                        </a:p>
                      </a:txBody>
                      <a:tcPr/>
                    </a:tc>
                  </a:tr>
                  <a:tr h="679669">
                    <a:tc>
                      <a:txBody>
                        <a:bodyPr/>
                        <a:lstStyle/>
                        <a:p>
                          <a:r>
                            <a:rPr lang="fr-FR" sz="2400" dirty="0" smtClean="0"/>
                            <a:t>Seuil </a:t>
                          </a:r>
                          <a:r>
                            <a:rPr lang="fr-FR" sz="2400" i="1" dirty="0" smtClean="0"/>
                            <a:t>I</a:t>
                          </a:r>
                          <a:r>
                            <a:rPr lang="fr-FR" sz="2400" i="1" baseline="-25000" dirty="0" smtClean="0"/>
                            <a:t>0</a:t>
                          </a:r>
                          <a:r>
                            <a:rPr lang="fr-FR" sz="2400" dirty="0" smtClean="0"/>
                            <a:t> à 1000 Hz</a:t>
                          </a:r>
                          <a:endParaRPr lang="fr-F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F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3.10</m:t>
                                    </m:r>
                                  </m:e>
                                  <m:sup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7.10</m:t>
                                    </m:r>
                                  </m:e>
                                  <m:sup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−8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sz="2400" dirty="0"/>
                        </a:p>
                      </a:txBody>
                      <a:tcPr anchor="ctr"/>
                    </a:tc>
                  </a:tr>
                  <a:tr h="679669">
                    <a:tc>
                      <a:txBody>
                        <a:bodyPr/>
                        <a:lstStyle/>
                        <a:p>
                          <a:r>
                            <a:rPr lang="fr-FR" sz="2400" dirty="0" smtClean="0"/>
                            <a:t>Campagne</a:t>
                          </a:r>
                          <a:endParaRPr lang="fr-F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lang="fr-F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2.10</m:t>
                                    </m:r>
                                  </m:e>
                                  <m:sup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sz="2400" dirty="0"/>
                        </a:p>
                      </a:txBody>
                      <a:tcPr anchor="ctr"/>
                    </a:tc>
                  </a:tr>
                  <a:tr h="679669">
                    <a:tc>
                      <a:txBody>
                        <a:bodyPr/>
                        <a:lstStyle/>
                        <a:p>
                          <a:r>
                            <a:rPr lang="fr-FR" sz="2400" dirty="0" smtClean="0"/>
                            <a:t>Avenue</a:t>
                          </a:r>
                          <a:endParaRPr lang="fr-F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oMath>
                            </m:oMathPara>
                          </a14:m>
                          <a:endParaRPr lang="fr-F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0,3</m:t>
                                </m:r>
                              </m:oMath>
                            </m:oMathPara>
                          </a14:m>
                          <a:endParaRPr lang="fr-F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7.10</m:t>
                                    </m:r>
                                  </m:e>
                                  <m:sup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sz="2400" dirty="0"/>
                        </a:p>
                      </a:txBody>
                      <a:tcPr anchor="ctr"/>
                    </a:tc>
                  </a:tr>
                  <a:tr h="679669">
                    <a:tc>
                      <a:txBody>
                        <a:bodyPr/>
                        <a:lstStyle/>
                        <a:p>
                          <a:r>
                            <a:rPr lang="fr-FR" sz="2400" dirty="0" smtClean="0"/>
                            <a:t>Seuil de douleur</a:t>
                          </a:r>
                          <a:endParaRPr lang="fr-F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120</m:t>
                                </m:r>
                              </m:oMath>
                            </m:oMathPara>
                          </a14:m>
                          <a:endParaRPr lang="fr-F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lang="fr-F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7.10</m:t>
                                    </m:r>
                                  </m:e>
                                  <m:sup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sz="24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au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0811221"/>
                  </p:ext>
                </p:extLst>
              </p:nvPr>
            </p:nvGraphicFramePr>
            <p:xfrm>
              <a:off x="1608044" y="1283855"/>
              <a:ext cx="8975911" cy="3248391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2417795"/>
                    <a:gridCol w="1474839"/>
                    <a:gridCol w="2182761"/>
                    <a:gridCol w="2900516"/>
                  </a:tblGrid>
                  <a:tr h="529715"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66116" t="-5747" r="-352066" b="-5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79387" t="-5747" r="-137326" b="-5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10714" t="-5747" r="-3571" b="-531034"/>
                          </a:stretch>
                        </a:blipFill>
                      </a:tcPr>
                    </a:tc>
                  </a:tr>
                  <a:tr h="679669">
                    <a:tc>
                      <a:txBody>
                        <a:bodyPr/>
                        <a:lstStyle/>
                        <a:p>
                          <a:r>
                            <a:rPr lang="fr-FR" sz="2400" dirty="0" smtClean="0"/>
                            <a:t>Seuil </a:t>
                          </a:r>
                          <a:r>
                            <a:rPr lang="fr-FR" sz="2400" i="1" dirty="0" smtClean="0"/>
                            <a:t>I</a:t>
                          </a:r>
                          <a:r>
                            <a:rPr lang="fr-FR" sz="2400" i="1" baseline="-25000" dirty="0" smtClean="0"/>
                            <a:t>0</a:t>
                          </a:r>
                          <a:r>
                            <a:rPr lang="fr-FR" sz="2400" dirty="0" smtClean="0"/>
                            <a:t> à 1000 Hz</a:t>
                          </a:r>
                          <a:endParaRPr lang="fr-F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66116" t="-82143" r="-352066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79387" t="-82143" r="-137326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10714" t="-82143" r="-3571" b="-312500"/>
                          </a:stretch>
                        </a:blipFill>
                      </a:tcPr>
                    </a:tc>
                  </a:tr>
                  <a:tr h="679669">
                    <a:tc>
                      <a:txBody>
                        <a:bodyPr/>
                        <a:lstStyle/>
                        <a:p>
                          <a:r>
                            <a:rPr lang="fr-FR" sz="2400" dirty="0" smtClean="0"/>
                            <a:t>Campagne</a:t>
                          </a:r>
                          <a:endParaRPr lang="fr-F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66116" t="-182143" r="-352066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79387" t="-182143" r="-137326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10714" t="-182143" r="-3571" b="-212500"/>
                          </a:stretch>
                        </a:blipFill>
                      </a:tcPr>
                    </a:tc>
                  </a:tr>
                  <a:tr h="679669">
                    <a:tc>
                      <a:txBody>
                        <a:bodyPr/>
                        <a:lstStyle/>
                        <a:p>
                          <a:r>
                            <a:rPr lang="fr-FR" sz="2400" dirty="0" smtClean="0"/>
                            <a:t>Avenue</a:t>
                          </a:r>
                          <a:endParaRPr lang="fr-F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66116" t="-284685" r="-352066" b="-1144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79387" t="-284685" r="-137326" b="-1144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10714" t="-284685" r="-3571" b="-114414"/>
                          </a:stretch>
                        </a:blipFill>
                      </a:tcPr>
                    </a:tc>
                  </a:tr>
                  <a:tr h="679669">
                    <a:tc>
                      <a:txBody>
                        <a:bodyPr/>
                        <a:lstStyle/>
                        <a:p>
                          <a:r>
                            <a:rPr lang="fr-FR" sz="2400" dirty="0" smtClean="0"/>
                            <a:t>Seuil de douleur</a:t>
                          </a:r>
                          <a:endParaRPr lang="fr-F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66116" t="-381250" r="-352066" b="-13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79387" t="-381250" r="-137326" b="-13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10714" t="-381250" r="-3571" b="-1339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7973490" y="5165350"/>
                <a:ext cx="23948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son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≈340 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fr-FR" sz="24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fr-FR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fr-FR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490" y="5165350"/>
                <a:ext cx="239482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527" r="-763" b="-98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5751720" y="5161182"/>
                <a:ext cx="1641347" cy="373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Pa</m:t>
                      </m:r>
                    </m:oMath>
                  </m:oMathPara>
                </a14:m>
                <a:endParaRPr lang="fr-FR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720" y="5161182"/>
                <a:ext cx="1641347" cy="373500"/>
              </a:xfrm>
              <a:prstGeom prst="rect">
                <a:avLst/>
              </a:prstGeom>
              <a:blipFill rotWithShape="0">
                <a:blip r:embed="rId4"/>
                <a:stretch>
                  <a:fillRect l="-4089" t="-1639" r="-3717" b="-1475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/>
          <p:cNvSpPr txBox="1"/>
          <p:nvPr/>
        </p:nvSpPr>
        <p:spPr>
          <a:xfrm>
            <a:off x="1843078" y="5117099"/>
            <a:ext cx="2007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A comparer à :</a:t>
            </a:r>
            <a:endParaRPr lang="fr-FR" sz="2400" dirty="0"/>
          </a:p>
        </p:txBody>
      </p:sp>
      <p:sp>
        <p:nvSpPr>
          <p:cNvPr id="8" name="ZoneTexte 7"/>
          <p:cNvSpPr txBox="1"/>
          <p:nvPr/>
        </p:nvSpPr>
        <p:spPr>
          <a:xfrm>
            <a:off x="3104412" y="5932393"/>
            <a:ext cx="5983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/>
              <a:t>L’approximation acoustique est bien vérifiée !</a:t>
            </a:r>
            <a:endParaRPr lang="fr-FR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5496232" y="1283854"/>
            <a:ext cx="2182762" cy="429491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7687563" y="1283854"/>
            <a:ext cx="3151880" cy="429491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974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Glass breakin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279218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Audition humaine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8">
            <a:extLst>
              <a:ext uri="{FF2B5EF4-FFF2-40B4-BE49-F238E27FC236}">
                <a16:creationId xmlns:lc="http://schemas.openxmlformats.org/drawingml/2006/lockedCanvas" xmlns:a16="http://schemas.microsoft.com/office/drawing/2014/main" xmlns="" id="{0F1A0F9C-F060-41C9-B94C-D3BA12F5E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265" y="1104907"/>
            <a:ext cx="8507470" cy="558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3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Réflexion et transmission sur un dioptre 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6606000" y="5120329"/>
                <a:ext cx="1979709" cy="7580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fr-FR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fr-FR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sz="2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fr-FR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fr-FR" sz="2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000" y="5120329"/>
                <a:ext cx="1979709" cy="75802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3632686" y="5096027"/>
                <a:ext cx="2130648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fr-FR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FR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fr-FR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FR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fr-FR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fr-FR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fr-FR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fr-FR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fr-FR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sz="2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fr-FR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fr-FR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686" y="5096027"/>
                <a:ext cx="2130648" cy="8066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eur droit 7"/>
          <p:cNvCxnSpPr/>
          <p:nvPr/>
        </p:nvCxnSpPr>
        <p:spPr>
          <a:xfrm>
            <a:off x="6096000" y="1494504"/>
            <a:ext cx="0" cy="288000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>
            <a:off x="3572354" y="2934504"/>
            <a:ext cx="216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 flipH="1" flipV="1">
            <a:off x="3572354" y="3777731"/>
            <a:ext cx="216000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6515857" y="2934504"/>
            <a:ext cx="2160000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4106827" y="2563746"/>
            <a:ext cx="106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Incidente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4129454" y="3408399"/>
            <a:ext cx="104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Réfléchie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7034548" y="2563746"/>
            <a:ext cx="112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6"/>
                </a:solidFill>
              </a:rPr>
              <a:t>Transmise</a:t>
            </a:r>
            <a:endParaRPr lang="fr-FR" dirty="0">
              <a:solidFill>
                <a:schemeClr val="accent6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5612491" y="1494504"/>
            <a:ext cx="301686" cy="369332"/>
          </a:xfrm>
          <a:prstGeom prst="rect">
            <a:avLst/>
          </a:prstGeom>
          <a:noFill/>
          <a:ln w="38100" cap="rnd">
            <a:solidFill>
              <a:schemeClr val="tx1">
                <a:lumMod val="50000"/>
                <a:lumOff val="50000"/>
              </a:schemeClr>
            </a:solidFill>
            <a:round/>
          </a:ln>
          <a:effectLst>
            <a:softEdge rad="0"/>
          </a:effectLst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6278343" y="1494504"/>
            <a:ext cx="301686" cy="369332"/>
          </a:xfrm>
          <a:prstGeom prst="rect">
            <a:avLst/>
          </a:prstGeom>
          <a:noFill/>
          <a:ln w="38100" cap="rnd">
            <a:solidFill>
              <a:schemeClr val="tx1">
                <a:lumMod val="50000"/>
                <a:lumOff val="50000"/>
              </a:schemeClr>
            </a:solidFill>
            <a:round/>
          </a:ln>
          <a:effectLst>
            <a:softEdge rad="0"/>
          </a:effectLst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22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t="6165" b="6667"/>
          <a:stretch/>
        </p:blipFill>
        <p:spPr>
          <a:xfrm>
            <a:off x="0" y="422787"/>
            <a:ext cx="12192000" cy="59780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Tube de Ruben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21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Tuyaux sonores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863" y="1026140"/>
            <a:ext cx="5385827" cy="264262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863" y="3947648"/>
            <a:ext cx="3561595" cy="2642621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20983" y="2116617"/>
            <a:ext cx="4558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accent1"/>
                </a:solidFill>
              </a:rPr>
              <a:t>Tuyau ouvert aux deux extrémités :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220983" y="5038125"/>
            <a:ext cx="5042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accent1"/>
                </a:solidFill>
              </a:rPr>
              <a:t>Tuyau fermé à l’une de ses extrémités :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3668760"/>
            <a:ext cx="12192000" cy="2921509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907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L’orgue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7" t="3300" r="25563" b="42443"/>
          <a:stretch/>
        </p:blipFill>
        <p:spPr>
          <a:xfrm>
            <a:off x="220983" y="861314"/>
            <a:ext cx="6710759" cy="59060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ZoneTexte 2"/>
          <p:cNvSpPr txBox="1"/>
          <p:nvPr/>
        </p:nvSpPr>
        <p:spPr>
          <a:xfrm>
            <a:off x="6931742" y="6121025"/>
            <a:ext cx="3141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Le grand orgue de la cathédrale</a:t>
            </a:r>
          </a:p>
          <a:p>
            <a:r>
              <a:rPr lang="fr-FR" dirty="0" smtClean="0"/>
              <a:t>Saint Etienne, à Bourges </a:t>
            </a:r>
            <a:endParaRPr lang="fr-FR" dirty="0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5712541" y="1750142"/>
            <a:ext cx="0" cy="1908000"/>
          </a:xfrm>
          <a:prstGeom prst="straightConnector1">
            <a:avLst/>
          </a:prstGeom>
          <a:ln w="38100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 rot="5400000">
            <a:off x="5049559" y="2519476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2"/>
                </a:solidFill>
              </a:rPr>
              <a:t>16 pieds = 4,8 m</a:t>
            </a:r>
            <a:endParaRPr lang="fr-FR" dirty="0">
              <a:solidFill>
                <a:schemeClr val="bg2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8334788" y="2473309"/>
            <a:ext cx="286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accent1"/>
                </a:solidFill>
              </a:rPr>
              <a:t>Jusqu’à environ 35 Hz</a:t>
            </a:r>
          </a:p>
        </p:txBody>
      </p:sp>
      <p:cxnSp>
        <p:nvCxnSpPr>
          <p:cNvPr id="12" name="Connecteur droit avec flèche 11"/>
          <p:cNvCxnSpPr>
            <a:stCxn id="9" idx="0"/>
            <a:endCxn id="10" idx="1"/>
          </p:cNvCxnSpPr>
          <p:nvPr/>
        </p:nvCxnSpPr>
        <p:spPr>
          <a:xfrm flipV="1">
            <a:off x="6096000" y="2704142"/>
            <a:ext cx="223878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28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/>
          <p:cNvSpPr txBox="1"/>
          <p:nvPr/>
        </p:nvSpPr>
        <p:spPr>
          <a:xfrm>
            <a:off x="9141656" y="5266153"/>
            <a:ext cx="1502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accent1"/>
                </a:solidFill>
              </a:rPr>
              <a:t>Contrainte</a:t>
            </a: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Et dans les solides…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7" name="Connecteur droit 6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3" y="1025641"/>
            <a:ext cx="3537086" cy="31238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851" y="1025641"/>
            <a:ext cx="4165092" cy="312381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98" y="1025640"/>
            <a:ext cx="4165092" cy="312381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070942" y="932873"/>
            <a:ext cx="3904748" cy="5685105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/>
              <p:cNvSpPr txBox="1"/>
              <p:nvPr/>
            </p:nvSpPr>
            <p:spPr>
              <a:xfrm>
                <a:off x="540315" y="5081489"/>
                <a:ext cx="289842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2400" dirty="0" smtClean="0">
                    <a:solidFill>
                      <a:schemeClr val="accent1"/>
                    </a:solidFill>
                  </a:rPr>
                  <a:t>Micro-pilier en quartz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=3,6 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MHz</m:t>
                      </m:r>
                    </m:oMath>
                  </m:oMathPara>
                </a14:m>
                <a:endParaRPr lang="fr-FR" sz="2400" dirty="0" smtClean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15" y="5081489"/>
                <a:ext cx="2898422" cy="830997"/>
              </a:xfrm>
              <a:prstGeom prst="rect">
                <a:avLst/>
              </a:prstGeom>
              <a:blipFill rotWithShape="0">
                <a:blip r:embed="rId5"/>
                <a:stretch>
                  <a:fillRect l="-2947" t="-5882" r="-2526" b="-955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ZoneTexte 12"/>
          <p:cNvSpPr txBox="1"/>
          <p:nvPr/>
        </p:nvSpPr>
        <p:spPr>
          <a:xfrm>
            <a:off x="5062342" y="5266154"/>
            <a:ext cx="1852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accent1"/>
                </a:solidFill>
              </a:rPr>
              <a:t>Déplacement</a:t>
            </a:r>
          </a:p>
        </p:txBody>
      </p:sp>
    </p:spTree>
    <p:extLst>
      <p:ext uri="{BB962C8B-B14F-4D97-AF65-F5344CB8AC3E}">
        <p14:creationId xmlns:p14="http://schemas.microsoft.com/office/powerpoint/2010/main" val="170935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4541</TotalTime>
  <Words>150</Words>
  <Application>Microsoft Office PowerPoint</Application>
  <PresentationFormat>Grand écran</PresentationFormat>
  <Paragraphs>57</Paragraphs>
  <Slides>13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Thème Office</vt:lpstr>
      <vt:lpstr>LP14 : Ondes acoustiques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LKB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LP17 Interférences à deux ondes en optique</dc:title>
  <dc:creator>remi</dc:creator>
  <cp:lastModifiedBy>remi</cp:lastModifiedBy>
  <cp:revision>39</cp:revision>
  <dcterms:created xsi:type="dcterms:W3CDTF">2019-10-10T16:45:18Z</dcterms:created>
  <dcterms:modified xsi:type="dcterms:W3CDTF">2020-01-20T10:53:52Z</dcterms:modified>
</cp:coreProperties>
</file>